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71" r:id="rId7"/>
    <p:sldId id="27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C8F6E-AA83-4EA3-8044-87A55D5C5433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76044-04D1-4528-8764-FDAB3A978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D6B84-97C4-4DA1-90D8-7EA809CF991E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784DD-FC08-4DFB-8B45-ADD035046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9E016-74B9-4201-9C16-B81760C97C8B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7E1A0-2991-49BA-818A-94496E3E5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BB91-3CD1-46F0-B4D8-CD899E2E3861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1501-64CA-4C23-89DA-8DB5CCD6C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F40AE-99A3-4633-98DD-4A1789C7BF34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A8DF7-B97A-40E3-AA2F-1F3DD35B1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9194A-69CE-4586-ABA3-D71BC2C065B7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6416E-1384-487A-BE23-46676078F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91EF9-3CC8-4196-AADD-068A28CC4C8E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51711-E683-4AA3-8814-87DF7E410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7A9A-3ACC-489F-8853-313686313274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8CF8D-61A1-4200-A11C-8980B0212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87A1F-A9E3-4A74-98B0-87229C40135D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D7FBB-13E2-4E12-BFD4-02049FBB6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5751D-AD98-432B-8CB3-2BDF338240E0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C917D-0547-438E-984C-F4B862E38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01521-0929-4752-BFAC-3CE22DE9D7AF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7B1A-354F-4F77-B09C-45DA4FFB3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89577C-33E4-4EF3-B5AF-F0AFB8DCB330}" type="datetimeFigureOut">
              <a:rPr lang="ru-RU"/>
              <a:pPr>
                <a:defRPr/>
              </a:pPr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A74BB5-1807-4E9B-9061-8FE3A3BFD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1"/>
          <p:cNvSpPr>
            <a:spLocks noChangeArrowheads="1"/>
          </p:cNvSpPr>
          <p:nvPr/>
        </p:nvSpPr>
        <p:spPr bwMode="auto">
          <a:xfrm>
            <a:off x="755650" y="1125538"/>
            <a:ext cx="77771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«Задания для оценивания </a:t>
            </a:r>
            <a:r>
              <a:rPr lang="ru-RU" sz="2400" b="1"/>
              <a:t>универсальных</a:t>
            </a:r>
            <a:r>
              <a:rPr lang="ru-RU" sz="2800" b="1"/>
              <a:t> </a:t>
            </a:r>
            <a:r>
              <a:rPr lang="ru-RU" sz="2800" b="1">
                <a:latin typeface="Calibri" pitchFamily="34" charset="0"/>
              </a:rPr>
              <a:t>учебных действий по осознанному выбору эффективных способов решения учебных задач на уроках географии»</a:t>
            </a: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3995738" y="4076700"/>
            <a:ext cx="46799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Валишевская А. В., </a:t>
            </a:r>
          </a:p>
          <a:p>
            <a:pPr algn="r"/>
            <a:r>
              <a:rPr lang="ru-RU" sz="2800">
                <a:latin typeface="Calibri" pitchFamily="34" charset="0"/>
              </a:rPr>
              <a:t>учитель географии </a:t>
            </a:r>
          </a:p>
          <a:p>
            <a:pPr algn="r"/>
            <a:r>
              <a:rPr lang="ru-RU" sz="2800">
                <a:latin typeface="Calibri" pitchFamily="34" charset="0"/>
              </a:rPr>
              <a:t>МАОУ «Гимназия № 16», </a:t>
            </a:r>
          </a:p>
          <a:p>
            <a:pPr algn="r"/>
            <a:r>
              <a:rPr lang="ru-RU" sz="2800">
                <a:latin typeface="Calibri" pitchFamily="34" charset="0"/>
              </a:rPr>
              <a:t>г. Кунгур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971550" y="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(повышенный уровень)</a:t>
            </a:r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250825" y="620713"/>
            <a:ext cx="8569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Нанесите маршрут Юры на лист бумаги, используя условные знаки. Начало маршрута – центр Вашего листа.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2565400"/>
            <a:ext cx="7777162" cy="35385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Юра вышел из дома и направился в южном направлении к фруктовому саду. Дойдя до фруктового сада,  Юра повернул на запад и через 15 минут уже был у небольшого озера. От озера он решил двигаться в северном направлении к роднику. От родника он направился к школе, которая находилась в северо-восточном направлении. 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>
            <a:stCxn id="12" idx="2"/>
          </p:cNvCxnSpPr>
          <p:nvPr/>
        </p:nvCxnSpPr>
        <p:spPr>
          <a:xfrm flipH="1">
            <a:off x="1619250" y="1268413"/>
            <a:ext cx="4392613" cy="1296987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87450" y="2852738"/>
            <a:ext cx="0" cy="208915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7412" idx="1"/>
          </p:cNvCxnSpPr>
          <p:nvPr/>
        </p:nvCxnSpPr>
        <p:spPr>
          <a:xfrm flipH="1">
            <a:off x="1979613" y="5503863"/>
            <a:ext cx="1512887" cy="1270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Picture 7" descr="D:\УЧЁБА В ПГПУ нов\методика\kaniku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636838"/>
            <a:ext cx="115093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D:\УЧЁБА В ПГПУ нов\методика\spr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989138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80063" y="765175"/>
            <a:ext cx="863600" cy="5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3" name="Picture 5" descr="D:\УЧЁБА В ПГПУ нов\методика\86164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941888"/>
            <a:ext cx="12890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D:\УЧЁБА В ПГПУ нов\методика\image348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5013325"/>
            <a:ext cx="148113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УЧЁБА В ПГПУ нов\методика\kaniku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636838"/>
            <a:ext cx="1150938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95288" y="620713"/>
            <a:ext cx="0" cy="136842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27602" y="0"/>
            <a:ext cx="37862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с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916832"/>
            <a:ext cx="53251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ю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140200" y="3933825"/>
            <a:ext cx="0" cy="107950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6" name="TextBox 24"/>
          <p:cNvSpPr txBox="1">
            <a:spLocks noChangeArrowheads="1"/>
          </p:cNvSpPr>
          <p:nvPr/>
        </p:nvSpPr>
        <p:spPr bwMode="auto">
          <a:xfrm>
            <a:off x="5508625" y="2924175"/>
            <a:ext cx="3384550" cy="37861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Условные обозначения</a:t>
            </a: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867400" y="3429000"/>
            <a:ext cx="504825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8" name="TextBox 27"/>
          <p:cNvSpPr txBox="1">
            <a:spLocks noChangeArrowheads="1"/>
          </p:cNvSpPr>
          <p:nvPr/>
        </p:nvSpPr>
        <p:spPr bwMode="auto">
          <a:xfrm>
            <a:off x="6516688" y="3213100"/>
            <a:ext cx="145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путь Юры</a:t>
            </a:r>
          </a:p>
        </p:txBody>
      </p:sp>
      <p:pic>
        <p:nvPicPr>
          <p:cNvPr id="23569" name="Picture 4" descr="D:\УЧЁБА В ПГПУ нов\методика\image348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573463"/>
            <a:ext cx="9366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0" name="TextBox 29"/>
          <p:cNvSpPr txBox="1">
            <a:spLocks noChangeArrowheads="1"/>
          </p:cNvSpPr>
          <p:nvPr/>
        </p:nvSpPr>
        <p:spPr bwMode="auto">
          <a:xfrm>
            <a:off x="6443663" y="3716338"/>
            <a:ext cx="2449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latin typeface="Calibri" pitchFamily="34" charset="0"/>
              </a:rPr>
              <a:t>фруктовый  сад</a:t>
            </a:r>
          </a:p>
        </p:txBody>
      </p:sp>
      <p:pic>
        <p:nvPicPr>
          <p:cNvPr id="23571" name="Picture 5" descr="D:\УЧЁБА В ПГПУ нов\методика\86164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221163"/>
            <a:ext cx="9382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2" name="TextBox 31"/>
          <p:cNvSpPr txBox="1">
            <a:spLocks noChangeArrowheads="1"/>
          </p:cNvSpPr>
          <p:nvPr/>
        </p:nvSpPr>
        <p:spPr bwMode="auto">
          <a:xfrm>
            <a:off x="6659563" y="4292600"/>
            <a:ext cx="1944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озеро</a:t>
            </a:r>
          </a:p>
        </p:txBody>
      </p:sp>
      <p:pic>
        <p:nvPicPr>
          <p:cNvPr id="23573" name="Picture 6" descr="D:\УЧЁБА В ПГПУ нов\методика\spr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941888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4" name="TextBox 33"/>
          <p:cNvSpPr txBox="1">
            <a:spLocks noChangeArrowheads="1"/>
          </p:cNvSpPr>
          <p:nvPr/>
        </p:nvSpPr>
        <p:spPr bwMode="auto">
          <a:xfrm>
            <a:off x="6443663" y="5157788"/>
            <a:ext cx="19446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родник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724525" y="5949950"/>
            <a:ext cx="863600" cy="5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76" name="TextBox 35"/>
          <p:cNvSpPr txBox="1">
            <a:spLocks noChangeArrowheads="1"/>
          </p:cNvSpPr>
          <p:nvPr/>
        </p:nvSpPr>
        <p:spPr bwMode="auto">
          <a:xfrm>
            <a:off x="6732588" y="5949950"/>
            <a:ext cx="1943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0.08695 L 0.08681 0.3177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81 0.31776 C 0.02657 0.26179 -0.03368 0.20583 -0.0901 0.20097 C -0.14652 0.19611 -0.22465 0.27451 -0.25156 0.28908 " pathEditMode="relative" ptsTypes="aaA">
                                      <p:cBhvr>
                                        <p:cTn id="2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56 0.28908 C -0.2901 0.28492 -0.32864 0.28099 -0.34843 0.22155 C -0.36823 0.16212 -0.36909 0.04718 -0.36996 -0.06753 " pathEditMode="relative" ptsTypes="aaA">
                                      <p:cBhvr>
                                        <p:cTn id="43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996 -0.06753 C -0.16614 -0.16397 0.03768 -0.26041 0.11927 -0.29903 " pathEditMode="relative" ptsTypes="aA">
                                      <p:cBhvr>
                                        <p:cTn id="5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765175"/>
            <a:ext cx="8424862" cy="59086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Критерии и процедура оценивания </a:t>
            </a:r>
            <a:r>
              <a:rPr lang="ru-RU" sz="2800" dirty="0">
                <a:latin typeface="+mn-lt"/>
              </a:rPr>
              <a:t>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  <a:p>
            <a:pPr marL="514350" indent="-5143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>
                <a:latin typeface="+mn-lt"/>
              </a:rPr>
              <a:t>выполнение действия по алгоритму, предложенному учителем, с использованием самостоятельно придуманных условных знаков – 1 б.</a:t>
            </a:r>
          </a:p>
          <a:p>
            <a:pPr marL="514350" indent="-5143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   2. экспертная оценка путем обоснования выбранных условных знаков и формата маршрута – 1 б.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323850" y="981075"/>
            <a:ext cx="84248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Тема</a:t>
            </a:r>
            <a:r>
              <a:rPr lang="ru-RU" sz="3000">
                <a:latin typeface="Calibri" pitchFamily="34" charset="0"/>
              </a:rPr>
              <a:t>: «Виды изображений поверхности Земли»</a:t>
            </a:r>
          </a:p>
        </p:txBody>
      </p:sp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468313" y="2781300"/>
            <a:ext cx="84248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Умение</a:t>
            </a:r>
            <a:r>
              <a:rPr lang="ru-RU" sz="2800">
                <a:latin typeface="Calibri" pitchFamily="34" charset="0"/>
              </a:rPr>
              <a:t>: нанесение маршрута на лист по данным самостоятельно созданного текста.  </a:t>
            </a: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468313" y="4508500"/>
            <a:ext cx="842486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Объект оценивания</a:t>
            </a:r>
            <a:r>
              <a:rPr lang="ru-RU" sz="2800">
                <a:latin typeface="Calibri" pitchFamily="34" charset="0"/>
              </a:rPr>
              <a:t>: самостоятельно созданный текст  и нанесение маршрута на лист согласно данным текста.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971550" y="188913"/>
            <a:ext cx="7416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(высокий уровень)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989138"/>
            <a:ext cx="8208962" cy="2308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Составьте текст-маршрут, нанесите согласно данным вашего текста этот маршрут на лист бумаги, используя условные знаки.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3"/>
          <p:cNvSpPr>
            <a:spLocks noChangeArrowheads="1"/>
          </p:cNvSpPr>
          <p:nvPr/>
        </p:nvSpPr>
        <p:spPr bwMode="auto">
          <a:xfrm>
            <a:off x="468313" y="476250"/>
            <a:ext cx="8424862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Критерии и процедура оценивания</a:t>
            </a:r>
            <a:r>
              <a:rPr lang="ru-RU" sz="2800">
                <a:latin typeface="Calibri" pitchFamily="34" charset="0"/>
              </a:rPr>
              <a:t>: </a:t>
            </a:r>
          </a:p>
          <a:p>
            <a:endParaRPr lang="ru-RU" sz="28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>
                <a:latin typeface="Calibri" pitchFamily="34" charset="0"/>
              </a:rPr>
              <a:t>1. выполнение действия по самостоятельно составленному алгоритму – 1 б.</a:t>
            </a:r>
          </a:p>
          <a:p>
            <a:pPr>
              <a:lnSpc>
                <a:spcPct val="150000"/>
              </a:lnSpc>
            </a:pPr>
            <a:endParaRPr lang="ru-RU" sz="32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>
                <a:latin typeface="Calibri" pitchFamily="34" charset="0"/>
              </a:rPr>
              <a:t>2. экспертная оценка путем защиты придуманного текста- маршрута с обоснованием выбранных условных знаков и формата маршрута – 1 б.</a:t>
            </a: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img1.liveinternet.ru/images/attach/c/2/66/288/66288451_8f4c693259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2950" y="15875"/>
            <a:ext cx="579913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drofa.ru/images/data/cat/464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249488"/>
            <a:ext cx="34559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7704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Предмет:</a:t>
            </a:r>
            <a:r>
              <a:rPr lang="ru-RU" sz="2800">
                <a:latin typeface="Calibri" pitchFamily="34" charset="0"/>
              </a:rPr>
              <a:t> география</a:t>
            </a:r>
            <a:r>
              <a:rPr lang="ru-RU" sz="3200">
                <a:latin typeface="Calibri" pitchFamily="34" charset="0"/>
              </a:rPr>
              <a:t>. 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539750" y="908050"/>
            <a:ext cx="83534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alibri" pitchFamily="34" charset="0"/>
              </a:rPr>
              <a:t>Учебник: </a:t>
            </a:r>
            <a:r>
              <a:rPr lang="ru-RU" sz="2800">
                <a:latin typeface="Calibri" pitchFamily="34" charset="0"/>
              </a:rPr>
              <a:t>Баринова И.И. География. Начальный курс. 5 кл.: учебник / И. И. Баринова, А.А. Плешаков, Н.И. Сонин. – 3-е изд., стереотип. – М.: Дрофа, 2014. – 140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323850" y="981075"/>
            <a:ext cx="84248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Тема</a:t>
            </a:r>
            <a:r>
              <a:rPr lang="ru-RU" sz="3000">
                <a:latin typeface="Calibri" pitchFamily="34" charset="0"/>
              </a:rPr>
              <a:t>: «Виды изображений поверхности Земли»</a:t>
            </a:r>
          </a:p>
        </p:txBody>
      </p:sp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468313" y="2781300"/>
            <a:ext cx="84248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Умение</a:t>
            </a:r>
            <a:r>
              <a:rPr lang="ru-RU" sz="2800">
                <a:latin typeface="Calibri" pitchFamily="34" charset="0"/>
              </a:rPr>
              <a:t>: определение направлений по карте.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468313" y="4508500"/>
            <a:ext cx="84248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Объект оценивания</a:t>
            </a:r>
            <a:r>
              <a:rPr lang="ru-RU" sz="2800">
                <a:latin typeface="Calibri" pitchFamily="34" charset="0"/>
              </a:rPr>
              <a:t>: правильное определение направления по карте.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971550" y="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(базовый уровень)</a:t>
            </a:r>
          </a:p>
        </p:txBody>
      </p:sp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207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Calibri" pitchFamily="34" charset="0"/>
              </a:rPr>
              <a:t>Определите, в каком направлении от точки А находится дом лесника. Обведите эти объекты. </a:t>
            </a:r>
          </a:p>
        </p:txBody>
      </p:sp>
      <p:pic>
        <p:nvPicPr>
          <p:cNvPr id="16387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6038"/>
            <a:ext cx="9144000" cy="554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971550" y="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(базовый уровень)</a:t>
            </a: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207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Calibri" pitchFamily="34" charset="0"/>
              </a:rPr>
              <a:t>Определите, в каком направлении от школы находится точка В. Обведите эти объекты. </a:t>
            </a:r>
          </a:p>
        </p:txBody>
      </p:sp>
      <p:pic>
        <p:nvPicPr>
          <p:cNvPr id="1741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4763"/>
            <a:ext cx="9144000" cy="558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971550" y="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(базовый уровень)</a:t>
            </a:r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207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Calibri" pitchFamily="34" charset="0"/>
              </a:rPr>
              <a:t>Определите, в каком направлении от церкви находится родник. Обведите эти объекты. </a:t>
            </a:r>
          </a:p>
        </p:txBody>
      </p:sp>
      <p:pic>
        <p:nvPicPr>
          <p:cNvPr id="18435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971550" y="0"/>
            <a:ext cx="741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Техническое задание (базовый уровень)</a:t>
            </a: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207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Calibri" pitchFamily="34" charset="0"/>
              </a:rPr>
              <a:t>Определите, в каком направлении от г. Голая находится колодец. Обведите эти объекты. </a:t>
            </a:r>
          </a:p>
        </p:txBody>
      </p:sp>
      <p:pic>
        <p:nvPicPr>
          <p:cNvPr id="19459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52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323850" y="2420938"/>
            <a:ext cx="84248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Процедура оценивания </a:t>
            </a:r>
            <a:r>
              <a:rPr lang="ru-RU" sz="2800">
                <a:latin typeface="Calibri" pitchFamily="34" charset="0"/>
              </a:rPr>
              <a:t>: </a:t>
            </a:r>
          </a:p>
          <a:p>
            <a:endParaRPr lang="ru-RU" sz="2800">
              <a:latin typeface="Calibri" pitchFamily="34" charset="0"/>
            </a:endParaRPr>
          </a:p>
          <a:p>
            <a:pPr algn="just"/>
            <a:r>
              <a:rPr lang="ru-RU" sz="2800">
                <a:latin typeface="Calibri" pitchFamily="34" charset="0"/>
              </a:rPr>
              <a:t>1. выполнение действия по алгоритму, предложенному учителем; </a:t>
            </a:r>
          </a:p>
          <a:p>
            <a:pPr algn="just"/>
            <a:endParaRPr lang="ru-RU" sz="2800">
              <a:latin typeface="Calibri" pitchFamily="34" charset="0"/>
            </a:endParaRPr>
          </a:p>
          <a:p>
            <a:pPr algn="just"/>
            <a:r>
              <a:rPr lang="ru-RU" sz="2800">
                <a:latin typeface="Calibri" pitchFamily="34" charset="0"/>
              </a:rPr>
              <a:t>2. экспертная оценка путем сравнения ответа с эталоном. </a:t>
            </a: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323850" y="260350"/>
            <a:ext cx="84248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Критерии оценивания </a:t>
            </a:r>
            <a:r>
              <a:rPr lang="ru-RU" sz="2800">
                <a:latin typeface="Calibri" pitchFamily="34" charset="0"/>
              </a:rPr>
              <a:t>: </a:t>
            </a:r>
          </a:p>
          <a:p>
            <a:pPr algn="just"/>
            <a:r>
              <a:rPr lang="ru-RU" sz="2800">
                <a:latin typeface="Calibri" pitchFamily="34" charset="0"/>
              </a:rPr>
              <a:t>1. Верное определение исходных точек – 1 б.; </a:t>
            </a:r>
          </a:p>
          <a:p>
            <a:pPr algn="just"/>
            <a:endParaRPr lang="ru-RU" sz="2800">
              <a:latin typeface="Calibri" pitchFamily="34" charset="0"/>
            </a:endParaRPr>
          </a:p>
          <a:p>
            <a:pPr algn="just"/>
            <a:r>
              <a:rPr lang="ru-RU" sz="2800">
                <a:latin typeface="Calibri" pitchFamily="34" charset="0"/>
              </a:rPr>
              <a:t>2. Верное определение направления – 1 б. </a:t>
            </a: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323850" y="981075"/>
            <a:ext cx="84248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Calibri" pitchFamily="34" charset="0"/>
              </a:rPr>
              <a:t>Тема</a:t>
            </a:r>
            <a:r>
              <a:rPr lang="ru-RU" sz="3000">
                <a:latin typeface="Calibri" pitchFamily="34" charset="0"/>
              </a:rPr>
              <a:t>: «Виды изображений поверхности Земли»</a:t>
            </a:r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468313" y="2781300"/>
            <a:ext cx="84248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Умение</a:t>
            </a:r>
            <a:r>
              <a:rPr lang="ru-RU" sz="2800">
                <a:latin typeface="Calibri" pitchFamily="34" charset="0"/>
              </a:rPr>
              <a:t>: нанесение маршрута на лист по данным текста.</a:t>
            </a: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468313" y="4508500"/>
            <a:ext cx="84248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Объект оценивания</a:t>
            </a:r>
            <a:r>
              <a:rPr lang="ru-RU" sz="2800">
                <a:latin typeface="Calibri" pitchFamily="34" charset="0"/>
              </a:rPr>
              <a:t>: грамотное нанесение маршрута на лист по данным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375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 Валерьевна</dc:creator>
  <cp:lastModifiedBy>Akulov-AA</cp:lastModifiedBy>
  <cp:revision>62</cp:revision>
  <dcterms:created xsi:type="dcterms:W3CDTF">2015-06-16T13:35:36Z</dcterms:created>
  <dcterms:modified xsi:type="dcterms:W3CDTF">2015-08-31T05:50:43Z</dcterms:modified>
</cp:coreProperties>
</file>